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274" r:id="rId9"/>
    <p:sldId id="348" r:id="rId10"/>
    <p:sldId id="278" r:id="rId11"/>
    <p:sldId id="342" r:id="rId12"/>
    <p:sldId id="344" r:id="rId13"/>
    <p:sldId id="343" r:id="rId14"/>
    <p:sldId id="341" r:id="rId15"/>
    <p:sldId id="277" r:id="rId16"/>
    <p:sldId id="288" r:id="rId17"/>
    <p:sldId id="346" r:id="rId18"/>
    <p:sldId id="345" r:id="rId19"/>
    <p:sldId id="279" r:id="rId20"/>
    <p:sldId id="289" r:id="rId21"/>
    <p:sldId id="310" r:id="rId22"/>
    <p:sldId id="290" r:id="rId23"/>
    <p:sldId id="325" r:id="rId24"/>
    <p:sldId id="291" r:id="rId25"/>
    <p:sldId id="292" r:id="rId26"/>
    <p:sldId id="326" r:id="rId27"/>
    <p:sldId id="293" r:id="rId28"/>
    <p:sldId id="328" r:id="rId29"/>
    <p:sldId id="294" r:id="rId30"/>
    <p:sldId id="315" r:id="rId31"/>
    <p:sldId id="301" r:id="rId32"/>
    <p:sldId id="331" r:id="rId33"/>
    <p:sldId id="298" r:id="rId34"/>
    <p:sldId id="299" r:id="rId35"/>
    <p:sldId id="300" r:id="rId36"/>
    <p:sldId id="302" r:id="rId37"/>
    <p:sldId id="303" r:id="rId38"/>
    <p:sldId id="309" r:id="rId39"/>
    <p:sldId id="304" r:id="rId40"/>
    <p:sldId id="305" r:id="rId41"/>
    <p:sldId id="308" r:id="rId42"/>
    <p:sldId id="306" r:id="rId43"/>
    <p:sldId id="330" r:id="rId44"/>
    <p:sldId id="322" r:id="rId45"/>
    <p:sldId id="280" r:id="rId46"/>
    <p:sldId id="284" r:id="rId47"/>
    <p:sldId id="321" r:id="rId48"/>
    <p:sldId id="335" r:id="rId49"/>
    <p:sldId id="336" r:id="rId50"/>
    <p:sldId id="318" r:id="rId51"/>
    <p:sldId id="320" r:id="rId52"/>
    <p:sldId id="312" r:id="rId53"/>
    <p:sldId id="332" r:id="rId54"/>
    <p:sldId id="333" r:id="rId55"/>
    <p:sldId id="313" r:id="rId56"/>
    <p:sldId id="347" r:id="rId57"/>
    <p:sldId id="349" r:id="rId58"/>
    <p:sldId id="263" r:id="rId59"/>
  </p:sldIdLst>
  <p:sldSz cx="9144000" cy="6858000" type="screen4x3"/>
  <p:notesSz cx="6858000" cy="9144000"/>
  <p:embeddedFontLst>
    <p:embeddedFont>
      <p:font typeface="Lato" charset="-127"/>
      <p:regular r:id="rId61"/>
      <p:bold r:id="rId62"/>
      <p:italic r:id="rId63"/>
      <p:boldItalic r:id="rId64"/>
    </p:embeddedFont>
    <p:embeddedFont>
      <p:font typeface="HY헤드라인M" pitchFamily="18" charset="-127"/>
      <p:regular r:id="rId65"/>
    </p:embeddedFont>
    <p:embeddedFont>
      <p:font typeface="Raleway" charset="0"/>
      <p:regular r:id="rId66"/>
      <p:bold r:id="rId67"/>
      <p:italic r:id="rId68"/>
      <p:boldItalic r:id="rId69"/>
    </p:embeddedFont>
    <p:embeddedFont>
      <p:font typeface="맑은 고딕" pitchFamily="50" charset="-127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9E7"/>
    <a:srgbClr val="595959"/>
    <a:srgbClr val="1A1A1A"/>
    <a:srgbClr val="000000"/>
    <a:srgbClr val="FFFFFF"/>
    <a:srgbClr val="1C3678"/>
    <a:srgbClr val="6AA4C8"/>
    <a:srgbClr val="1A9988"/>
    <a:srgbClr val="EB5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 snapToGrid="0">
      <p:cViewPr>
        <p:scale>
          <a:sx n="49" d="100"/>
          <a:sy n="49" d="100"/>
        </p:scale>
        <p:origin x="-1762" y="-38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8150E-477F-42D0-816B-62F1B3A59BC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7845C-7C7D-4540-8147-E9D1DB78DEC0}">
      <dsp:nvSpPr>
        <dsp:cNvPr id="0" name=""/>
        <dsp:cNvSpPr/>
      </dsp:nvSpPr>
      <dsp:spPr>
        <a:xfrm>
          <a:off x="564979" y="406400"/>
          <a:ext cx="8302608" cy="812800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예측 데이터의 기대 지수</a:t>
          </a:r>
          <a:r>
            <a:rPr lang="en-US" altLang="ko-KR" sz="2000" b="1" kern="1200" dirty="0" smtClean="0"/>
            <a:t>, </a:t>
          </a:r>
          <a:r>
            <a:rPr lang="ko-KR" altLang="en-US" sz="2000" b="1" kern="1200" dirty="0" err="1" smtClean="0"/>
            <a:t>댓글</a:t>
          </a:r>
          <a:r>
            <a:rPr lang="ko-KR" altLang="en-US" sz="2000" b="1" kern="1200" dirty="0" smtClean="0"/>
            <a:t> 개수는 개봉일 전까지 누적 진행</a:t>
          </a:r>
          <a:endParaRPr lang="ko-KR" altLang="en-US" sz="2000" b="1" kern="1200" dirty="0"/>
        </a:p>
      </dsp:txBody>
      <dsp:txXfrm>
        <a:off x="604657" y="446078"/>
        <a:ext cx="8223252" cy="733444"/>
      </dsp:txXfrm>
    </dsp:sp>
    <dsp:sp modelId="{C6E65690-4EF2-44C4-BE55-83C24368D9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B027F-6CD3-4DFC-A2D3-42EDDB570A1C}">
      <dsp:nvSpPr>
        <dsp:cNvPr id="0" name=""/>
        <dsp:cNvSpPr/>
      </dsp:nvSpPr>
      <dsp:spPr>
        <a:xfrm>
          <a:off x="860432" y="1625599"/>
          <a:ext cx="8007155" cy="81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출처별</a:t>
          </a:r>
          <a:r>
            <a:rPr lang="ko-KR" altLang="en-US" sz="2000" b="1" kern="1200" dirty="0" smtClean="0"/>
            <a:t> 데이터의 개수 및 표기법 상이</a:t>
          </a:r>
          <a:endParaRPr lang="ko-KR" altLang="en-US" sz="2000" b="1" kern="1200" dirty="0"/>
        </a:p>
      </dsp:txBody>
      <dsp:txXfrm>
        <a:off x="900110" y="1665277"/>
        <a:ext cx="7927799" cy="733444"/>
      </dsp:txXfrm>
    </dsp:sp>
    <dsp:sp modelId="{B55FA932-F5DF-45D0-B9F8-441D6CC2DB42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516AE-421F-4352-95AB-71BD1DCBAEA0}">
      <dsp:nvSpPr>
        <dsp:cNvPr id="0" name=""/>
        <dsp:cNvSpPr/>
      </dsp:nvSpPr>
      <dsp:spPr>
        <a:xfrm>
          <a:off x="564979" y="2844800"/>
          <a:ext cx="8302608" cy="81280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감성사전의 낮은 정확성</a:t>
          </a:r>
          <a:endParaRPr lang="ko-KR" altLang="en-US" sz="2000" b="1" kern="1200" dirty="0"/>
        </a:p>
      </dsp:txBody>
      <dsp:txXfrm>
        <a:off x="604657" y="2884478"/>
        <a:ext cx="8223252" cy="733444"/>
      </dsp:txXfrm>
    </dsp:sp>
    <dsp:sp modelId="{C5EA83F3-803E-4109-8006-F80F5CFCE9A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microsoft.com/office/2007/relationships/hdphoto" Target="../media/hdphoto11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microsoft.com/office/2007/relationships/hdphoto" Target="../media/hdphoto10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7.wdp"/><Relationship Id="rId5" Type="http://schemas.microsoft.com/office/2007/relationships/hdphoto" Target="../media/hdphoto8.wdp"/><Relationship Id="rId15" Type="http://schemas.microsoft.com/office/2007/relationships/hdphoto" Target="../media/hdphoto5.wdp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microsoft.com/office/2007/relationships/hdphoto" Target="../media/hdphoto11.wdp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52278"/>
              </p:ext>
            </p:extLst>
          </p:nvPr>
        </p:nvGraphicFramePr>
        <p:xfrm>
          <a:off x="211742" y="3175697"/>
          <a:ext cx="8722188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32858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  <a:gridCol w="349515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스텝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1210957" y="2246661"/>
            <a:ext cx="7795686" cy="932945"/>
            <a:chOff x="1210957" y="2246661"/>
            <a:chExt cx="7795686" cy="932945"/>
          </a:xfrm>
        </p:grpSpPr>
        <p:grpSp>
          <p:nvGrpSpPr>
            <p:cNvPr id="28" name="그룹 27"/>
            <p:cNvGrpSpPr/>
            <p:nvPr/>
          </p:nvGrpSpPr>
          <p:grpSpPr>
            <a:xfrm>
              <a:off x="1210957" y="2246661"/>
              <a:ext cx="988541" cy="932943"/>
              <a:chOff x="1210957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500366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0957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개봉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시기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923279" y="2246661"/>
              <a:ext cx="5256000" cy="932945"/>
              <a:chOff x="1923279" y="2246661"/>
              <a:chExt cx="5256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46417" y="346745"/>
                <a:ext cx="409723" cy="5256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1556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영화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특성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198854" y="2246661"/>
              <a:ext cx="1331999" cy="932943"/>
              <a:chOff x="7198854" y="2246661"/>
              <a:chExt cx="1331999" cy="932943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59992" y="2308743"/>
                <a:ext cx="409723" cy="1331999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81807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개봉 전 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dirty="0" smtClean="0">
                    <a:latin typeface="+mn-ea"/>
                    <a:ea typeface="+mn-ea"/>
                  </a:rPr>
                  <a:t>반응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1791725" y="1311646"/>
            <a:ext cx="6212358" cy="932943"/>
            <a:chOff x="1791725" y="1311646"/>
            <a:chExt cx="6212358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93042" y="-1066451"/>
              <a:ext cx="409723" cy="621235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27903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5" r="56785"/>
          <a:stretch/>
        </p:blipFill>
        <p:spPr>
          <a:xfrm>
            <a:off x="972000" y="2379518"/>
            <a:ext cx="7200000" cy="4203618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14803"/>
              </p:ext>
            </p:extLst>
          </p:nvPr>
        </p:nvGraphicFramePr>
        <p:xfrm>
          <a:off x="2630903" y="5996011"/>
          <a:ext cx="5471994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  <a:gridCol w="32188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개봉주차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</a:p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2" t="3704" r="3256"/>
          <a:stretch/>
        </p:blipFill>
        <p:spPr>
          <a:xfrm>
            <a:off x="1416867" y="2452255"/>
            <a:ext cx="6310266" cy="413238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748627"/>
              </p:ext>
            </p:extLst>
          </p:nvPr>
        </p:nvGraphicFramePr>
        <p:xfrm>
          <a:off x="2022618" y="5967910"/>
          <a:ext cx="4355995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  <a:gridCol w="2562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개봉주차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</a:p>
                    <a:p>
                      <a:pPr algn="ctr" latinLnBrk="1"/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18446"/>
              </p:ext>
            </p:extLst>
          </p:nvPr>
        </p:nvGraphicFramePr>
        <p:xfrm>
          <a:off x="246099" y="2265217"/>
          <a:ext cx="8676001" cy="4320004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011201"/>
                <a:gridCol w="3832400"/>
                <a:gridCol w="3832400"/>
              </a:tblGrid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평균관객수 상위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457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명 외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: ‘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’</a:t>
                      </a: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빈도수 상위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개 외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: ‘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’</a:t>
                      </a: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빈도수 상위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개 외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’</a:t>
                      </a: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baseline="0" dirty="0" smtClean="0"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baseline="0" dirty="0" err="1" smtClean="0"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600" b="1" baseline="0" dirty="0" smtClean="0">
                          <a:latin typeface="+mn-ea"/>
                          <a:ea typeface="+mn-ea"/>
                        </a:rPr>
                        <a:t> 과다</a:t>
                      </a:r>
                      <a:r>
                        <a:rPr lang="en-US" altLang="ko-KR" sz="1600" b="1" baseline="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스텝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6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baseline="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비시리즈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’</a:t>
                      </a:r>
                      <a:r>
                        <a:rPr lang="en-US" altLang="ko-KR" sz="1600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(‘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비시리즈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600" b="1" baseline="0" dirty="0" smtClean="0">
                          <a:latin typeface="+mn-ea"/>
                          <a:ea typeface="+mn-ea"/>
                        </a:rPr>
                        <a:t> 과다</a:t>
                      </a:r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줄거리 추출 키워드로 대체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수상 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</a:tr>
              <a:tr h="33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/>
          <p:cNvSpPr/>
          <p:nvPr/>
        </p:nvSpPr>
        <p:spPr>
          <a:xfrm>
            <a:off x="5732949" y="1668162"/>
            <a:ext cx="2988000" cy="499017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372317"/>
              </p:ext>
            </p:extLst>
          </p:nvPr>
        </p:nvGraphicFramePr>
        <p:xfrm>
          <a:off x="475664" y="1781540"/>
          <a:ext cx="5041911" cy="45720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987376"/>
                <a:gridCol w="4054535"/>
              </a:tblGrid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2010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년 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~ 2019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년 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89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상영 시간 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단위 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: 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분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89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장르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89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개봉 전 </a:t>
                      </a: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</a:rPr>
                        <a:t>댓글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 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개봉 전 </a:t>
                      </a: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</a:rPr>
                        <a:t>댓글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개봉 전 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‘</a:t>
                      </a:r>
                      <a:r>
                        <a:rPr lang="ko-KR" altLang="en-US" sz="1400" b="1" dirty="0" err="1" smtClean="0">
                          <a:solidFill>
                            <a:schemeClr val="accent1"/>
                          </a:solidFill>
                        </a:rPr>
                        <a:t>보고싶어요</a:t>
                      </a:r>
                      <a:r>
                        <a:rPr lang="en-US" altLang="ko-KR" sz="1400" b="1" dirty="0" smtClean="0">
                          <a:solidFill>
                            <a:schemeClr val="accent1"/>
                          </a:solidFill>
                        </a:rPr>
                        <a:t>’ </a:t>
                      </a: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7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chemeClr val="accent1"/>
                          </a:solidFill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2930"/>
              </p:ext>
            </p:extLst>
          </p:nvPr>
        </p:nvGraphicFramePr>
        <p:xfrm>
          <a:off x="5930234" y="1781540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주차수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041506"/>
              </p:ext>
            </p:extLst>
          </p:nvPr>
        </p:nvGraphicFramePr>
        <p:xfrm>
          <a:off x="5930234" y="3922883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557477" y="1927654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27087" y="1260389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888895"/>
              </p:ext>
            </p:extLst>
          </p:nvPr>
        </p:nvGraphicFramePr>
        <p:xfrm>
          <a:off x="5930234" y="4839723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557477" y="4992123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549236" y="4075283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3839" y="3543300"/>
            <a:ext cx="1476000" cy="281604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"/>
          <a:stretch/>
        </p:blipFill>
        <p:spPr bwMode="auto">
          <a:xfrm>
            <a:off x="612000" y="247134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2109" y="2471346"/>
            <a:ext cx="1569305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ko-KR" altLang="en-US" b="1" dirty="0" err="1">
                <a:solidFill>
                  <a:schemeClr val="bg2"/>
                </a:solidFill>
                <a:latin typeface="+mn-ea"/>
                <a:ea typeface="+mn-ea"/>
              </a:rPr>
              <a:t>네이버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645229"/>
            <a:ext cx="5222199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3.3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결론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개수에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</a:t>
            </a:r>
            <a:r>
              <a:rPr lang="en-US" altLang="ko-KR" sz="2000" dirty="0" smtClean="0"/>
              <a:t>of </a:t>
            </a:r>
            <a:r>
              <a:rPr lang="en-US" altLang="ko-KR" sz="2000" dirty="0" smtClean="0"/>
              <a:t>Variance</a:t>
            </a:r>
            <a:r>
              <a:rPr lang="en-US" altLang="ko-KR" sz="2000" dirty="0" smtClean="0"/>
              <a:t>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16043"/>
              </p:ext>
            </p:extLst>
          </p:nvPr>
        </p:nvGraphicFramePr>
        <p:xfrm>
          <a:off x="1575486" y="1922218"/>
          <a:ext cx="5993028" cy="4607528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1997676"/>
                <a:gridCol w="1997676"/>
                <a:gridCol w="1997676"/>
              </a:tblGrid>
              <a:tr h="2820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언어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03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642632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댓글</a:t>
                      </a:r>
                      <a:r>
                        <a:rPr lang="ko-KR" altLang="en-US" baseline="0" dirty="0" err="1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r>
                        <a:rPr lang="en-US" altLang="ko-KR" dirty="0" smtClean="0"/>
                        <a:t>*</a:t>
                      </a:r>
                      <a:r>
                        <a:rPr lang="ko-KR" altLang="en-US" dirty="0" err="1" smtClean="0"/>
                        <a:t>댓글개수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00670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9448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댓글</a:t>
                      </a:r>
                      <a:r>
                        <a:rPr lang="ko-KR" altLang="en-US" baseline="0" dirty="0" err="1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r>
                        <a:rPr lang="en-US" altLang="ko-KR" dirty="0" smtClean="0"/>
                        <a:t>*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댓글개수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35112" y="2430686"/>
            <a:ext cx="787377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배우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87553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23752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48466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백일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 err="1">
                <a:latin typeface="+mn-ea"/>
                <a:ea typeface="+mn-ea"/>
              </a:rPr>
              <a:t>김규곤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최승배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강창완</a:t>
            </a:r>
            <a:r>
              <a:rPr lang="en-US" altLang="ko-KR" sz="1300" dirty="0">
                <a:latin typeface="+mn-ea"/>
                <a:ea typeface="+mn-ea"/>
              </a:rPr>
              <a:t>. (2015). </a:t>
            </a:r>
            <a:r>
              <a:rPr lang="en-US" altLang="ko-KR" sz="1300" dirty="0" err="1">
                <a:latin typeface="+mn-ea"/>
                <a:ea typeface="+mn-ea"/>
              </a:rPr>
              <a:t>Stylometry</a:t>
            </a:r>
            <a:r>
              <a:rPr lang="ko-KR" altLang="en-US" sz="1300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김병도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표태형</a:t>
            </a:r>
            <a:r>
              <a:rPr lang="en-US" altLang="ko-KR" sz="1300" dirty="0">
                <a:latin typeface="+mn-ea"/>
                <a:ea typeface="+mn-ea"/>
              </a:rPr>
              <a:t>. (2002). </a:t>
            </a:r>
            <a:r>
              <a:rPr lang="ko-KR" altLang="en-US" sz="1300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dirty="0">
                <a:latin typeface="+mn-ea"/>
                <a:ea typeface="+mn-ea"/>
              </a:rPr>
              <a:t>. ”, </a:t>
            </a:r>
            <a:r>
              <a:rPr lang="ko-KR" altLang="en-US" sz="1300" dirty="0">
                <a:latin typeface="+mn-ea"/>
                <a:ea typeface="+mn-ea"/>
              </a:rPr>
              <a:t>경영논집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제</a:t>
            </a:r>
            <a:r>
              <a:rPr lang="en-US" altLang="ko-KR" sz="1300" dirty="0">
                <a:latin typeface="+mn-ea"/>
                <a:ea typeface="+mn-ea"/>
              </a:rPr>
              <a:t>36</a:t>
            </a:r>
            <a:r>
              <a:rPr lang="ko-KR" altLang="en-US" sz="1300" dirty="0">
                <a:latin typeface="+mn-ea"/>
                <a:ea typeface="+mn-ea"/>
              </a:rPr>
              <a:t>권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제</a:t>
            </a:r>
            <a:r>
              <a:rPr lang="en-US" altLang="ko-KR" sz="1300" dirty="0">
                <a:latin typeface="+mn-ea"/>
                <a:ea typeface="+mn-ea"/>
              </a:rPr>
              <a:t>1</a:t>
            </a:r>
            <a:r>
              <a:rPr lang="ko-KR" altLang="en-US" sz="1300" dirty="0">
                <a:latin typeface="+mn-ea"/>
                <a:ea typeface="+mn-ea"/>
              </a:rPr>
              <a:t>호</a:t>
            </a:r>
            <a:r>
              <a:rPr lang="en-US" altLang="ko-KR" sz="1300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박지윤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유인혁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강성우</a:t>
            </a:r>
            <a:r>
              <a:rPr lang="en-US" altLang="ko-KR" sz="1300" dirty="0">
                <a:latin typeface="+mn-ea"/>
                <a:ea typeface="+mn-ea"/>
              </a:rPr>
              <a:t>. (2017). </a:t>
            </a:r>
            <a:r>
              <a:rPr lang="ko-KR" altLang="en-US" sz="1300" dirty="0">
                <a:latin typeface="+mn-ea"/>
                <a:ea typeface="+mn-ea"/>
              </a:rPr>
              <a:t>개봉 전후 </a:t>
            </a:r>
            <a:r>
              <a:rPr lang="ko-KR" altLang="en-US" sz="1300" dirty="0" err="1">
                <a:latin typeface="+mn-ea"/>
                <a:ea typeface="+mn-ea"/>
              </a:rPr>
              <a:t>트윗</a:t>
            </a:r>
            <a:r>
              <a:rPr lang="ko-KR" altLang="en-US" sz="1300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>
                <a:latin typeface="+mn-ea"/>
                <a:ea typeface="+mn-ea"/>
              </a:rPr>
              <a:t>대한안전경영과학회지</a:t>
            </a:r>
            <a:r>
              <a:rPr lang="en-US" altLang="ko-KR" sz="1300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이오준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박승보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정다울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유은순</a:t>
            </a:r>
            <a:r>
              <a:rPr lang="en-US" altLang="ko-KR" sz="1300" dirty="0">
                <a:latin typeface="+mn-ea"/>
                <a:ea typeface="+mn-ea"/>
              </a:rPr>
              <a:t>. (2014). </a:t>
            </a:r>
            <a:r>
              <a:rPr lang="ko-KR" altLang="en-US" sz="1300" dirty="0" err="1">
                <a:latin typeface="+mn-ea"/>
                <a:ea typeface="+mn-ea"/>
              </a:rPr>
              <a:t>소셜</a:t>
            </a:r>
            <a:r>
              <a:rPr lang="ko-KR" altLang="en-US" sz="1300" dirty="0">
                <a:latin typeface="+mn-ea"/>
                <a:ea typeface="+mn-ea"/>
              </a:rPr>
              <a:t> </a:t>
            </a:r>
            <a:r>
              <a:rPr lang="ko-KR" altLang="en-US" sz="1300" dirty="0" err="1">
                <a:latin typeface="+mn-ea"/>
                <a:ea typeface="+mn-ea"/>
              </a:rPr>
              <a:t>빅데이터를</a:t>
            </a:r>
            <a:r>
              <a:rPr lang="ko-KR" altLang="en-US" sz="1300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장병희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이양환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김병선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남상현</a:t>
            </a:r>
            <a:r>
              <a:rPr lang="en-US" altLang="ko-KR" sz="1300" dirty="0">
                <a:latin typeface="+mn-ea"/>
                <a:ea typeface="+mn-ea"/>
              </a:rPr>
              <a:t>. (2009). </a:t>
            </a:r>
            <a:r>
              <a:rPr lang="ko-KR" altLang="en-US" sz="1300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dirty="0">
                <a:latin typeface="+mn-ea"/>
                <a:ea typeface="+mn-ea"/>
              </a:rPr>
              <a:t>: 1 </a:t>
            </a:r>
            <a:r>
              <a:rPr lang="ko-KR" altLang="en-US" sz="1300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>
                <a:latin typeface="+mn-ea"/>
                <a:ea typeface="+mn-ea"/>
              </a:rPr>
              <a:t>한국언론학보</a:t>
            </a:r>
            <a:r>
              <a:rPr lang="en-US" altLang="ko-KR" sz="1300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김병선</a:t>
            </a:r>
            <a:r>
              <a:rPr lang="en-US" altLang="ko-KR" sz="1300" dirty="0">
                <a:latin typeface="+mn-ea"/>
                <a:ea typeface="+mn-ea"/>
              </a:rPr>
              <a:t>. (2009). </a:t>
            </a:r>
            <a:r>
              <a:rPr lang="ko-KR" altLang="en-US" sz="1300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dirty="0">
                <a:latin typeface="+mn-ea"/>
                <a:ea typeface="+mn-ea"/>
              </a:rPr>
              <a:t>: 2005∼ 2007 </a:t>
            </a:r>
            <a:r>
              <a:rPr lang="ko-KR" altLang="en-US" sz="1300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>
                <a:latin typeface="+mn-ea"/>
                <a:ea typeface="+mn-ea"/>
              </a:rPr>
              <a:t>한국언론학보</a:t>
            </a:r>
            <a:r>
              <a:rPr lang="en-US" altLang="ko-KR" sz="1300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전희국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현근수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임경빈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이우현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김형주</a:t>
            </a:r>
            <a:r>
              <a:rPr lang="en-US" altLang="ko-KR" sz="1300" dirty="0">
                <a:latin typeface="+mn-ea"/>
                <a:ea typeface="+mn-ea"/>
              </a:rPr>
              <a:t>. (2014). </a:t>
            </a:r>
            <a:r>
              <a:rPr lang="ko-KR" altLang="en-US" sz="1300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dirty="0" err="1">
                <a:latin typeface="+mn-ea"/>
                <a:ea typeface="+mn-ea"/>
              </a:rPr>
              <a:t>빅데이터</a:t>
            </a:r>
            <a:r>
              <a:rPr lang="ko-KR" altLang="en-US" sz="1300" dirty="0">
                <a:latin typeface="+mn-ea"/>
                <a:ea typeface="+mn-ea"/>
              </a:rPr>
              <a:t> 전처리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 err="1">
                <a:latin typeface="+mn-ea"/>
                <a:ea typeface="+mn-ea"/>
              </a:rPr>
              <a:t>정보과학회</a:t>
            </a:r>
            <a:r>
              <a:rPr lang="ko-KR" altLang="en-US" sz="1300" dirty="0">
                <a:latin typeface="+mn-ea"/>
                <a:ea typeface="+mn-ea"/>
              </a:rPr>
              <a:t> 컴퓨팅의 실제 </a:t>
            </a:r>
            <a:r>
              <a:rPr lang="ko-KR" altLang="en-US" sz="1300" dirty="0" err="1">
                <a:latin typeface="+mn-ea"/>
                <a:ea typeface="+mn-ea"/>
              </a:rPr>
              <a:t>논문지</a:t>
            </a:r>
            <a:r>
              <a:rPr lang="en-US" altLang="ko-KR" sz="1300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조승연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김현구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김범수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김희웅</a:t>
            </a:r>
            <a:r>
              <a:rPr lang="en-US" altLang="ko-KR" sz="1300" dirty="0">
                <a:latin typeface="+mn-ea"/>
                <a:ea typeface="+mn-ea"/>
              </a:rPr>
              <a:t>. (2014). </a:t>
            </a:r>
            <a:r>
              <a:rPr lang="ko-KR" altLang="en-US" sz="1300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dirty="0" err="1">
                <a:latin typeface="+mn-ea"/>
                <a:ea typeface="+mn-ea"/>
              </a:rPr>
              <a:t>마이닝</a:t>
            </a:r>
            <a:r>
              <a:rPr lang="ko-KR" altLang="en-US" sz="1300" dirty="0">
                <a:latin typeface="+mn-ea"/>
                <a:ea typeface="+mn-ea"/>
              </a:rPr>
              <a:t> 연구</a:t>
            </a:r>
            <a:r>
              <a:rPr lang="en-US" altLang="ko-KR" sz="1300" dirty="0">
                <a:latin typeface="+mn-ea"/>
                <a:ea typeface="+mn-ea"/>
              </a:rPr>
              <a:t>: </a:t>
            </a:r>
            <a:r>
              <a:rPr lang="ko-KR" altLang="en-US" sz="1300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문성민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 err="1">
                <a:latin typeface="+mn-ea"/>
                <a:ea typeface="+mn-ea"/>
              </a:rPr>
              <a:t>하효지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이경원</a:t>
            </a:r>
            <a:r>
              <a:rPr lang="en-US" altLang="ko-KR" sz="1300" dirty="0">
                <a:latin typeface="+mn-ea"/>
                <a:ea typeface="+mn-ea"/>
              </a:rPr>
              <a:t>. (2015). </a:t>
            </a:r>
            <a:r>
              <a:rPr lang="ko-KR" altLang="en-US" sz="1300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dirty="0" smtClean="0">
                <a:latin typeface="+mn-ea"/>
                <a:ea typeface="+mn-ea"/>
              </a:rPr>
              <a:t>이상훈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조장식</a:t>
            </a:r>
            <a:r>
              <a:rPr lang="en-US" altLang="ko-KR" sz="1300" dirty="0">
                <a:latin typeface="+mn-ea"/>
                <a:ea typeface="+mn-ea"/>
              </a:rPr>
              <a:t>, </a:t>
            </a:r>
            <a:r>
              <a:rPr lang="ko-KR" altLang="en-US" sz="1300" dirty="0">
                <a:latin typeface="+mn-ea"/>
                <a:ea typeface="+mn-ea"/>
              </a:rPr>
              <a:t>강창완</a:t>
            </a:r>
            <a:r>
              <a:rPr lang="en-US" altLang="ko-KR" sz="1300" dirty="0">
                <a:latin typeface="+mn-ea"/>
                <a:ea typeface="+mn-ea"/>
              </a:rPr>
              <a:t>, &amp; </a:t>
            </a:r>
            <a:r>
              <a:rPr lang="ko-KR" altLang="en-US" sz="1300" dirty="0">
                <a:latin typeface="+mn-ea"/>
                <a:ea typeface="+mn-ea"/>
              </a:rPr>
              <a:t>최승배</a:t>
            </a:r>
            <a:r>
              <a:rPr lang="en-US" altLang="ko-KR" sz="1300" dirty="0">
                <a:latin typeface="+mn-ea"/>
                <a:ea typeface="+mn-ea"/>
              </a:rPr>
              <a:t>. (2015). </a:t>
            </a:r>
            <a:r>
              <a:rPr lang="ko-KR" altLang="en-US" sz="1300" dirty="0">
                <a:latin typeface="+mn-ea"/>
                <a:ea typeface="+mn-ea"/>
              </a:rPr>
              <a:t>텍스트 </a:t>
            </a:r>
            <a:r>
              <a:rPr lang="ko-KR" altLang="en-US" sz="1300" dirty="0" err="1">
                <a:latin typeface="+mn-ea"/>
                <a:ea typeface="+mn-ea"/>
              </a:rPr>
              <a:t>마이닝을</a:t>
            </a:r>
            <a:r>
              <a:rPr lang="ko-KR" altLang="en-US" sz="1300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dirty="0">
                <a:latin typeface="+mn-ea"/>
                <a:ea typeface="+mn-ea"/>
              </a:rPr>
              <a:t>. </a:t>
            </a:r>
            <a:r>
              <a:rPr lang="ko-KR" altLang="en-US" sz="1300" dirty="0">
                <a:latin typeface="+mn-ea"/>
                <a:ea typeface="+mn-ea"/>
              </a:rPr>
              <a:t>한국데이터정보과학회지</a:t>
            </a:r>
            <a:r>
              <a:rPr lang="en-US" altLang="ko-KR" sz="1300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 err="1" smtClean="0">
                <a:latin typeface="+mn-ea"/>
                <a:ea typeface="+mn-ea"/>
              </a:rPr>
              <a:t>Meenakshi</a:t>
            </a:r>
            <a:r>
              <a:rPr lang="en-US" altLang="ko-KR" sz="1300" dirty="0">
                <a:latin typeface="+mn-ea"/>
                <a:ea typeface="+mn-ea"/>
              </a:rPr>
              <a:t>, K., </a:t>
            </a:r>
            <a:r>
              <a:rPr lang="en-US" altLang="ko-KR" sz="1300" dirty="0" err="1">
                <a:latin typeface="+mn-ea"/>
                <a:ea typeface="+mn-ea"/>
              </a:rPr>
              <a:t>Maragatham</a:t>
            </a:r>
            <a:r>
              <a:rPr lang="en-US" altLang="ko-KR" sz="1300" dirty="0">
                <a:latin typeface="+mn-ea"/>
                <a:ea typeface="+mn-ea"/>
              </a:rPr>
              <a:t>, G., </a:t>
            </a:r>
            <a:r>
              <a:rPr lang="en-US" altLang="ko-KR" sz="1300" dirty="0" err="1">
                <a:latin typeface="+mn-ea"/>
                <a:ea typeface="+mn-ea"/>
              </a:rPr>
              <a:t>Agarwal</a:t>
            </a:r>
            <a:r>
              <a:rPr lang="en-US" altLang="ko-KR" sz="1300" dirty="0">
                <a:latin typeface="+mn-ea"/>
                <a:ea typeface="+mn-ea"/>
              </a:rPr>
              <a:t>, N., &amp; </a:t>
            </a:r>
            <a:r>
              <a:rPr lang="en-US" altLang="ko-KR" sz="1300" dirty="0" err="1">
                <a:latin typeface="+mn-ea"/>
                <a:ea typeface="+mn-ea"/>
              </a:rPr>
              <a:t>Ghosh</a:t>
            </a:r>
            <a:r>
              <a:rPr lang="en-US" altLang="ko-KR" sz="1300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  <a:endParaRPr lang="en-US" altLang="ko-KR" sz="1300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>
                <a:latin typeface="+mn-ea"/>
                <a:ea typeface="+mn-ea"/>
              </a:rPr>
              <a:t>Movie Success Prediction, </a:t>
            </a:r>
            <a:r>
              <a:rPr lang="en-US" altLang="ko-KR" sz="1300" dirty="0" err="1">
                <a:latin typeface="+mn-ea"/>
                <a:ea typeface="+mn-ea"/>
              </a:rPr>
              <a:t>Rakesh</a:t>
            </a:r>
            <a:r>
              <a:rPr lang="en-US" altLang="ko-KR" sz="1300" dirty="0">
                <a:latin typeface="+mn-ea"/>
                <a:ea typeface="+mn-ea"/>
              </a:rPr>
              <a:t> </a:t>
            </a:r>
            <a:r>
              <a:rPr lang="en-US" altLang="ko-KR" sz="1300" dirty="0" err="1">
                <a:latin typeface="+mn-ea"/>
                <a:ea typeface="+mn-ea"/>
              </a:rPr>
              <a:t>Parappa</a:t>
            </a:r>
            <a:endParaRPr lang="en-US" altLang="ko-KR" sz="1300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 smtClean="0">
                <a:latin typeface="+mn-ea"/>
                <a:ea typeface="+mn-ea"/>
              </a:rPr>
              <a:t>Liu</a:t>
            </a:r>
            <a:r>
              <a:rPr lang="en-US" altLang="ko-KR" sz="1300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dirty="0" err="1">
                <a:latin typeface="+mn-ea"/>
                <a:ea typeface="+mn-ea"/>
              </a:rPr>
              <a:t>Guo</a:t>
            </a:r>
            <a:r>
              <a:rPr lang="en-US" altLang="ko-KR" sz="1300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 err="1" smtClean="0">
                <a:latin typeface="+mn-ea"/>
                <a:ea typeface="+mn-ea"/>
              </a:rPr>
              <a:t>Yoo</a:t>
            </a:r>
            <a:r>
              <a:rPr lang="en-US" altLang="ko-KR" sz="1300" dirty="0">
                <a:latin typeface="+mn-ea"/>
                <a:ea typeface="+mn-ea"/>
              </a:rPr>
              <a:t>, S., </a:t>
            </a:r>
            <a:r>
              <a:rPr lang="en-US" altLang="ko-KR" sz="1300" dirty="0" err="1">
                <a:latin typeface="+mn-ea"/>
                <a:ea typeface="+mn-ea"/>
              </a:rPr>
              <a:t>Kanter</a:t>
            </a:r>
            <a:r>
              <a:rPr lang="en-US" altLang="ko-KR" sz="1300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dirty="0" err="1">
                <a:latin typeface="+mn-ea"/>
                <a:ea typeface="+mn-ea"/>
              </a:rPr>
              <a:t>IMDb</a:t>
            </a:r>
            <a:r>
              <a:rPr lang="en-US" altLang="ko-KR" sz="1300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 err="1" smtClean="0">
                <a:latin typeface="+mn-ea"/>
                <a:ea typeface="+mn-ea"/>
              </a:rPr>
              <a:t>Akhter</a:t>
            </a:r>
            <a:r>
              <a:rPr lang="en-US" altLang="ko-KR" sz="1300" dirty="0">
                <a:latin typeface="+mn-ea"/>
                <a:ea typeface="+mn-ea"/>
              </a:rPr>
              <a:t>, M., Jackson, E., </a:t>
            </a:r>
            <a:r>
              <a:rPr lang="en-US" altLang="ko-KR" sz="1300" dirty="0" err="1">
                <a:latin typeface="+mn-ea"/>
                <a:ea typeface="+mn-ea"/>
              </a:rPr>
              <a:t>Rahman</a:t>
            </a:r>
            <a:r>
              <a:rPr lang="en-US" altLang="ko-KR" sz="1300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dirty="0" err="1" smtClean="0">
                <a:latin typeface="+mn-ea"/>
                <a:ea typeface="+mn-ea"/>
              </a:rPr>
              <a:t>Latif</a:t>
            </a:r>
            <a:r>
              <a:rPr lang="en-US" altLang="ko-KR" sz="1300" dirty="0">
                <a:latin typeface="+mn-ea"/>
                <a:ea typeface="+mn-ea"/>
              </a:rPr>
              <a:t>, M. H., &amp; </a:t>
            </a:r>
            <a:r>
              <a:rPr lang="en-US" altLang="ko-KR" sz="1300" dirty="0" err="1">
                <a:latin typeface="+mn-ea"/>
                <a:ea typeface="+mn-ea"/>
              </a:rPr>
              <a:t>Afzal</a:t>
            </a:r>
            <a:r>
              <a:rPr lang="en-US" altLang="ko-KR" sz="1300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dirty="0" smtClean="0">
                <a:latin typeface="+mn-ea"/>
                <a:ea typeface="+mn-ea"/>
              </a:rPr>
              <a:t>.</a:t>
            </a:r>
            <a:endParaRPr lang="en-US" altLang="ko-KR" sz="13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3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감사합니다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48" name="그룹 147"/>
          <p:cNvGrpSpPr/>
          <p:nvPr/>
        </p:nvGrpSpPr>
        <p:grpSpPr>
          <a:xfrm>
            <a:off x="620759" y="1413416"/>
            <a:ext cx="7902482" cy="4703036"/>
            <a:chOff x="620759" y="1560360"/>
            <a:chExt cx="7902482" cy="4703036"/>
          </a:xfrm>
        </p:grpSpPr>
        <p:grpSp>
          <p:nvGrpSpPr>
            <p:cNvPr id="135" name="그룹 134"/>
            <p:cNvGrpSpPr/>
            <p:nvPr/>
          </p:nvGrpSpPr>
          <p:grpSpPr>
            <a:xfrm>
              <a:off x="5714522" y="3939107"/>
              <a:ext cx="1080000" cy="1440040"/>
              <a:chOff x="5868467" y="4172901"/>
              <a:chExt cx="1080000" cy="1440040"/>
            </a:xfrm>
          </p:grpSpPr>
          <p:cxnSp>
            <p:nvCxnSpPr>
              <p:cNvPr id="81" name="직선 연결선 80"/>
              <p:cNvCxnSpPr/>
              <p:nvPr/>
            </p:nvCxnSpPr>
            <p:spPr>
              <a:xfrm>
                <a:off x="6408467" y="4172901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그룹 106"/>
              <p:cNvGrpSpPr/>
              <p:nvPr/>
            </p:nvGrpSpPr>
            <p:grpSpPr>
              <a:xfrm>
                <a:off x="5868467" y="4532941"/>
                <a:ext cx="1080000" cy="1080000"/>
                <a:chOff x="5868467" y="4532941"/>
                <a:chExt cx="1080000" cy="1080000"/>
              </a:xfrm>
            </p:grpSpPr>
            <p:sp>
              <p:nvSpPr>
                <p:cNvPr id="80" name="타원 79"/>
                <p:cNvSpPr/>
                <p:nvPr/>
              </p:nvSpPr>
              <p:spPr>
                <a:xfrm flipV="1">
                  <a:off x="5868467" y="4532941"/>
                  <a:ext cx="1080000" cy="108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6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64" b="98521" l="4174" r="94992">
                              <a14:foregroundMark x1="56928" y1="54344" x2="56928" y2="54344"/>
                            </a14:backgroundRemoval>
                          </a14:imgEffect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09521" y="4802941"/>
                  <a:ext cx="597893" cy="54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136" name="그룹 135"/>
            <p:cNvGrpSpPr/>
            <p:nvPr/>
          </p:nvGrpSpPr>
          <p:grpSpPr>
            <a:xfrm>
              <a:off x="3860339" y="3939107"/>
              <a:ext cx="1080000" cy="1440040"/>
              <a:chOff x="4009101" y="4172901"/>
              <a:chExt cx="1080000" cy="1440040"/>
            </a:xfrm>
          </p:grpSpPr>
          <p:cxnSp>
            <p:nvCxnSpPr>
              <p:cNvPr id="78" name="직선 연결선 77"/>
              <p:cNvCxnSpPr/>
              <p:nvPr/>
            </p:nvCxnSpPr>
            <p:spPr>
              <a:xfrm>
                <a:off x="4549101" y="4172901"/>
                <a:ext cx="0" cy="288032"/>
              </a:xfrm>
              <a:prstGeom prst="line">
                <a:avLst/>
              </a:prstGeom>
              <a:ln>
                <a:solidFill>
                  <a:schemeClr val="bg2">
                    <a:lumMod val="25000"/>
                    <a:lumOff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" name="그룹 104"/>
              <p:cNvGrpSpPr/>
              <p:nvPr/>
            </p:nvGrpSpPr>
            <p:grpSpPr>
              <a:xfrm>
                <a:off x="4009101" y="4532941"/>
                <a:ext cx="1080000" cy="1080000"/>
                <a:chOff x="4009101" y="4532941"/>
                <a:chExt cx="1080000" cy="1080000"/>
              </a:xfrm>
            </p:grpSpPr>
            <p:sp>
              <p:nvSpPr>
                <p:cNvPr id="77" name="타원 76"/>
                <p:cNvSpPr/>
                <p:nvPr/>
              </p:nvSpPr>
              <p:spPr>
                <a:xfrm flipV="1">
                  <a:off x="4009101" y="4532941"/>
                  <a:ext cx="1080000" cy="108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5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81" t="18488" r="22949" b="19916"/>
                <a:stretch/>
              </p:blipFill>
              <p:spPr>
                <a:xfrm>
                  <a:off x="4279101" y="4768179"/>
                  <a:ext cx="540000" cy="6095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8" name="그룹 137"/>
            <p:cNvGrpSpPr/>
            <p:nvPr/>
          </p:nvGrpSpPr>
          <p:grpSpPr>
            <a:xfrm>
              <a:off x="1071841" y="2352825"/>
              <a:ext cx="1080000" cy="1440040"/>
              <a:chOff x="1225786" y="2586619"/>
              <a:chExt cx="1080000" cy="1440040"/>
            </a:xfrm>
          </p:grpSpPr>
          <p:cxnSp>
            <p:nvCxnSpPr>
              <p:cNvPr id="46" name="직선 연결선 45"/>
              <p:cNvCxnSpPr/>
              <p:nvPr/>
            </p:nvCxnSpPr>
            <p:spPr>
              <a:xfrm flipV="1">
                <a:off x="1765786" y="3738627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/>
              <p:cNvGrpSpPr/>
              <p:nvPr/>
            </p:nvGrpSpPr>
            <p:grpSpPr>
              <a:xfrm>
                <a:off x="1225786" y="2586619"/>
                <a:ext cx="1080000" cy="1080000"/>
                <a:chOff x="1225786" y="2586619"/>
                <a:chExt cx="1080000" cy="1080000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1225786" y="2586619"/>
                  <a:ext cx="1080000" cy="108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8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5786" y="2856619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9" name="그룹 138"/>
            <p:cNvGrpSpPr/>
            <p:nvPr/>
          </p:nvGrpSpPr>
          <p:grpSpPr>
            <a:xfrm>
              <a:off x="2926736" y="2352825"/>
              <a:ext cx="1080000" cy="1440040"/>
              <a:chOff x="3072896" y="2586619"/>
              <a:chExt cx="1080000" cy="1440040"/>
            </a:xfrm>
          </p:grpSpPr>
          <p:cxnSp>
            <p:nvCxnSpPr>
              <p:cNvPr id="70" name="직선 연결선 69"/>
              <p:cNvCxnSpPr/>
              <p:nvPr/>
            </p:nvCxnSpPr>
            <p:spPr>
              <a:xfrm flipV="1">
                <a:off x="3612896" y="3738627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그룹 92"/>
              <p:cNvGrpSpPr/>
              <p:nvPr/>
            </p:nvGrpSpPr>
            <p:grpSpPr>
              <a:xfrm>
                <a:off x="3072896" y="2586619"/>
                <a:ext cx="1080000" cy="1080000"/>
                <a:chOff x="3072896" y="2586619"/>
                <a:chExt cx="1080000" cy="1080000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3072896" y="2586619"/>
                  <a:ext cx="1080000" cy="108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10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2896" y="2856619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7" name="그룹 136"/>
            <p:cNvGrpSpPr/>
            <p:nvPr/>
          </p:nvGrpSpPr>
          <p:grpSpPr>
            <a:xfrm>
              <a:off x="2006156" y="3939107"/>
              <a:ext cx="1080000" cy="1440040"/>
              <a:chOff x="2160101" y="4172901"/>
              <a:chExt cx="1080000" cy="1440040"/>
            </a:xfrm>
          </p:grpSpPr>
          <p:cxnSp>
            <p:nvCxnSpPr>
              <p:cNvPr id="67" name="직선 연결선 66"/>
              <p:cNvCxnSpPr/>
              <p:nvPr/>
            </p:nvCxnSpPr>
            <p:spPr>
              <a:xfrm>
                <a:off x="2700101" y="4172901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그룹 103"/>
              <p:cNvGrpSpPr/>
              <p:nvPr/>
            </p:nvGrpSpPr>
            <p:grpSpPr>
              <a:xfrm>
                <a:off x="2160101" y="4532941"/>
                <a:ext cx="1080000" cy="1080000"/>
                <a:chOff x="2160101" y="4532941"/>
                <a:chExt cx="1080000" cy="1080000"/>
              </a:xfrm>
            </p:grpSpPr>
            <p:sp>
              <p:nvSpPr>
                <p:cNvPr id="66" name="타원 65"/>
                <p:cNvSpPr/>
                <p:nvPr/>
              </p:nvSpPr>
              <p:spPr>
                <a:xfrm flipV="1">
                  <a:off x="2160101" y="4532941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3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12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0101" y="4802941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4781631" y="2352825"/>
              <a:ext cx="1080000" cy="1440040"/>
              <a:chOff x="4932806" y="2586619"/>
              <a:chExt cx="1080000" cy="1440040"/>
            </a:xfrm>
          </p:grpSpPr>
          <p:cxnSp>
            <p:nvCxnSpPr>
              <p:cNvPr id="75" name="직선 연결선 74"/>
              <p:cNvCxnSpPr/>
              <p:nvPr/>
            </p:nvCxnSpPr>
            <p:spPr>
              <a:xfrm flipV="1">
                <a:off x="5472806" y="3738627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/>
              <p:cNvGrpSpPr/>
              <p:nvPr/>
            </p:nvGrpSpPr>
            <p:grpSpPr>
              <a:xfrm>
                <a:off x="4932806" y="2586619"/>
                <a:ext cx="1080000" cy="1080000"/>
                <a:chOff x="4932806" y="2586619"/>
                <a:chExt cx="1080000" cy="1080000"/>
              </a:xfrm>
            </p:grpSpPr>
            <p:sp>
              <p:nvSpPr>
                <p:cNvPr id="74" name="타원 73"/>
                <p:cNvSpPr/>
                <p:nvPr/>
              </p:nvSpPr>
              <p:spPr>
                <a:xfrm>
                  <a:off x="4932806" y="2586619"/>
                  <a:ext cx="1080000" cy="10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14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2806" y="2856619"/>
                  <a:ext cx="540000" cy="54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5" name="그룹 144"/>
            <p:cNvGrpSpPr/>
            <p:nvPr/>
          </p:nvGrpSpPr>
          <p:grpSpPr>
            <a:xfrm>
              <a:off x="6636527" y="2352825"/>
              <a:ext cx="1080000" cy="1440040"/>
              <a:chOff x="6790472" y="2586619"/>
              <a:chExt cx="1080000" cy="1440040"/>
            </a:xfrm>
          </p:grpSpPr>
          <p:cxnSp>
            <p:nvCxnSpPr>
              <p:cNvPr id="102" name="직선 연결선 101"/>
              <p:cNvCxnSpPr/>
              <p:nvPr/>
            </p:nvCxnSpPr>
            <p:spPr>
              <a:xfrm flipV="1">
                <a:off x="7330472" y="3738627"/>
                <a:ext cx="0" cy="2880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oval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그룹 95"/>
              <p:cNvGrpSpPr/>
              <p:nvPr/>
            </p:nvGrpSpPr>
            <p:grpSpPr>
              <a:xfrm>
                <a:off x="6790472" y="2586619"/>
                <a:ext cx="1080000" cy="1080000"/>
                <a:chOff x="6790472" y="2586619"/>
                <a:chExt cx="1080000" cy="1080000"/>
              </a:xfrm>
            </p:grpSpPr>
            <p:sp>
              <p:nvSpPr>
                <p:cNvPr id="101" name="타원 100"/>
                <p:cNvSpPr/>
                <p:nvPr/>
              </p:nvSpPr>
              <p:spPr>
                <a:xfrm>
                  <a:off x="6790472" y="2586619"/>
                  <a:ext cx="1080000" cy="108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5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>
                <a:blip r:embed="rId16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8197" b="89754" l="2482" r="97226">
                              <a14:foregroundMark x1="83358" y1="18033" x2="83358" y2="18033"/>
                              <a14:foregroundMark x1="79124" y1="25410" x2="79124" y2="25410"/>
                              <a14:foregroundMark x1="74307" y1="28893" x2="74307" y2="28893"/>
                              <a14:foregroundMark x1="69343" y1="31557" x2="69343" y2="31557"/>
                              <a14:foregroundMark x1="65839" y1="35861" x2="65839" y2="3586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1477" y="2856619"/>
                  <a:ext cx="757991" cy="540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4" name="직선 연결선 33"/>
            <p:cNvCxnSpPr/>
            <p:nvPr/>
          </p:nvCxnSpPr>
          <p:spPr>
            <a:xfrm>
              <a:off x="620759" y="3883651"/>
              <a:ext cx="7560840" cy="0"/>
            </a:xfrm>
            <a:prstGeom prst="line">
              <a:avLst/>
            </a:prstGeom>
            <a:ln w="63500">
              <a:solidFill>
                <a:schemeClr val="bg1">
                  <a:lumMod val="85000"/>
                </a:schemeClr>
              </a:solidFill>
              <a:headEnd type="oval" w="med" len="med"/>
              <a:tailEnd type="stealth" w="lg" len="lg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5256274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6183377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7110480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3402068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47862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/>
            <p:cNvSpPr/>
            <p:nvPr/>
          </p:nvSpPr>
          <p:spPr>
            <a:xfrm>
              <a:off x="4329171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/>
            <p:cNvSpPr/>
            <p:nvPr/>
          </p:nvSpPr>
          <p:spPr>
            <a:xfrm>
              <a:off x="2474965" y="3811643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/>
            <p:cNvSpPr/>
            <p:nvPr/>
          </p:nvSpPr>
          <p:spPr>
            <a:xfrm rot="18900000">
              <a:off x="1543493" y="1560360"/>
              <a:ext cx="1440000" cy="40011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ko-KR" altLang="en-US" sz="15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가설 설정 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 rot="18900000">
              <a:off x="651780" y="5863286"/>
              <a:ext cx="1908000" cy="40011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r"/>
              <a:r>
                <a:rPr lang="ko-KR" altLang="en-US" sz="15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선행 </a:t>
              </a:r>
              <a:r>
                <a:rPr lang="ko-KR" altLang="en-US" sz="1500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연구  </a:t>
              </a:r>
              <a:endPara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 rot="18900000">
              <a:off x="3390076" y="1560360"/>
              <a:ext cx="1440000" cy="40011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ko-KR" altLang="en-US" sz="15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자료 수집 </a:t>
              </a:r>
            </a:p>
          </p:txBody>
        </p:sp>
        <p:sp>
          <p:nvSpPr>
            <p:cNvPr id="131" name="직사각형 130"/>
            <p:cNvSpPr/>
            <p:nvPr/>
          </p:nvSpPr>
          <p:spPr>
            <a:xfrm rot="18900000">
              <a:off x="2523395" y="5863286"/>
              <a:ext cx="1908000" cy="40011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r"/>
              <a:r>
                <a:rPr lang="ko-KR" altLang="en-US" sz="15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데이터 </a:t>
              </a:r>
              <a:r>
                <a:rPr lang="ko-KR" altLang="en-US" sz="1500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전처리 </a:t>
              </a:r>
              <a:endPara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8900000">
              <a:off x="5236659" y="1560360"/>
              <a:ext cx="1440000" cy="40011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ko-KR" altLang="en-US" sz="1500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분석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 rot="18900000">
              <a:off x="4395011" y="5847244"/>
              <a:ext cx="1908000" cy="400110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r"/>
              <a:r>
                <a:rPr lang="ko-KR" altLang="en-US" sz="1500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회귀 </a:t>
              </a:r>
              <a:endPara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8900000">
              <a:off x="7083241" y="1566228"/>
              <a:ext cx="1440000" cy="40011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ko-KR" altLang="en-US" sz="1500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예측</a:t>
              </a:r>
              <a:endPara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31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</a:t>
            </a:r>
            <a:r>
              <a:rPr lang="en-US" altLang="ko-KR" sz="2000" dirty="0" smtClean="0"/>
              <a:t>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2368</Words>
  <Application>Microsoft Office PowerPoint</Application>
  <PresentationFormat>화면 슬라이드 쇼(4:3)</PresentationFormat>
  <Paragraphs>711</Paragraphs>
  <Slides>58</Slides>
  <Notes>56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굴림</vt:lpstr>
      <vt:lpstr>Arial</vt:lpstr>
      <vt:lpstr>Lato</vt:lpstr>
      <vt:lpstr>HY헤드라인M</vt:lpstr>
      <vt:lpstr>Raleway</vt:lpstr>
      <vt:lpstr>굴림체</vt:lpstr>
      <vt:lpstr>맑은 고딕</vt:lpstr>
      <vt:lpstr>Wingdings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user</cp:lastModifiedBy>
  <cp:revision>186</cp:revision>
  <dcterms:modified xsi:type="dcterms:W3CDTF">2019-07-11T18:43:11Z</dcterms:modified>
</cp:coreProperties>
</file>